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312" r:id="rId3"/>
    <p:sldId id="257" r:id="rId4"/>
    <p:sldId id="258" r:id="rId5"/>
    <p:sldId id="259" r:id="rId6"/>
    <p:sldId id="262" r:id="rId7"/>
    <p:sldId id="313" r:id="rId8"/>
    <p:sldId id="316" r:id="rId9"/>
    <p:sldId id="315" r:id="rId10"/>
    <p:sldId id="317" r:id="rId11"/>
    <p:sldId id="263" r:id="rId12"/>
    <p:sldId id="261" r:id="rId13"/>
    <p:sldId id="314" r:id="rId14"/>
    <p:sldId id="260" r:id="rId15"/>
    <p:sldId id="319" r:id="rId16"/>
    <p:sldId id="264" r:id="rId17"/>
    <p:sldId id="318" r:id="rId18"/>
    <p:sldId id="265" r:id="rId19"/>
    <p:sldId id="32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215F3-EC1A-4238-82E7-11B2E0AE5E5B}">
  <a:tblStyle styleId="{FDF215F3-EC1A-4238-82E7-11B2E0AE5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57" d="100"/>
          <a:sy n="57" d="100"/>
        </p:scale>
        <p:origin x="168" y="1768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184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35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02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0a69f078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0a69f078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0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6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0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0b651380e3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0b651380e3_0_2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45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91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86562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86562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596387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596387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3414747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3414747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00" name="Google Shape;1700;p27"/>
          <p:cNvGrpSpPr/>
          <p:nvPr/>
        </p:nvGrpSpPr>
        <p:grpSpPr>
          <a:xfrm flipH="1">
            <a:off x="8513002" y="2185426"/>
            <a:ext cx="4088811" cy="4088811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rot="10800000" flipH="1">
            <a:off x="6545988" y="-10429089"/>
            <a:ext cx="3769563" cy="11358057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rot="-5400000" flipH="1">
            <a:off x="-975725" y="4666451"/>
            <a:ext cx="4222888" cy="4088811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rot="10800000" flipH="1">
            <a:off x="-1117356" y="-1084598"/>
            <a:ext cx="1982975" cy="2013575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2635762" y="-5215852"/>
            <a:ext cx="3769563" cy="11358057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8167938" y="-4899154"/>
            <a:ext cx="3721951" cy="12135923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2853462" y="-2443379"/>
            <a:ext cx="3721951" cy="12135923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9" r:id="rId7"/>
    <p:sldLayoutId id="2147483660" r:id="rId8"/>
    <p:sldLayoutId id="2147483665" r:id="rId9"/>
    <p:sldLayoutId id="2147483673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2088630"/>
            <a:ext cx="6578400" cy="1034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JO" dirty="0"/>
              <a:t>3D </a:t>
            </a:r>
            <a:r>
              <a:rPr lang="ru-RU" dirty="0"/>
              <a:t>Графика</a:t>
            </a:r>
            <a:endParaRPr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: AHMAD &amp; AHMED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GPU</a:t>
            </a:r>
            <a:r>
              <a:rPr lang="en" dirty="0">
                <a:solidFill>
                  <a:schemeClr val="bg1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55D3ED-877B-A488-F5E8-8264C3788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1387" y="2685769"/>
            <a:ext cx="4222200" cy="1075197"/>
          </a:xfrm>
        </p:spPr>
        <p:txBody>
          <a:bodyPr/>
          <a:lstStyle/>
          <a:p>
            <a:pPr marL="4572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</a:pPr>
            <a:r>
              <a:rPr lang="en-JO" sz="2400" b="1" dirty="0"/>
              <a:t>GRAPHIC CARD</a:t>
            </a:r>
          </a:p>
        </p:txBody>
      </p:sp>
      <p:grpSp>
        <p:nvGrpSpPr>
          <p:cNvPr id="7" name="Google Shape;10629;p92">
            <a:extLst>
              <a:ext uri="{FF2B5EF4-FFF2-40B4-BE49-F238E27FC236}">
                <a16:creationId xmlns:a16="http://schemas.microsoft.com/office/drawing/2014/main" id="{74B0496F-5162-FB29-0799-CF3AD11D708B}"/>
              </a:ext>
            </a:extLst>
          </p:cNvPr>
          <p:cNvGrpSpPr/>
          <p:nvPr/>
        </p:nvGrpSpPr>
        <p:grpSpPr>
          <a:xfrm>
            <a:off x="8015038" y="555332"/>
            <a:ext cx="615406" cy="565396"/>
            <a:chOff x="-45673275" y="3199325"/>
            <a:chExt cx="299325" cy="302075"/>
          </a:xfrm>
        </p:grpSpPr>
        <p:sp>
          <p:nvSpPr>
            <p:cNvPr id="8" name="Google Shape;10630;p92">
              <a:extLst>
                <a:ext uri="{FF2B5EF4-FFF2-40B4-BE49-F238E27FC236}">
                  <a16:creationId xmlns:a16="http://schemas.microsoft.com/office/drawing/2014/main" id="{6DD0AC3B-DFC1-6DB8-E1C3-428FD548F9FE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31;p92">
              <a:extLst>
                <a:ext uri="{FF2B5EF4-FFF2-40B4-BE49-F238E27FC236}">
                  <a16:creationId xmlns:a16="http://schemas.microsoft.com/office/drawing/2014/main" id="{2E9FB48F-46C3-A8AC-5660-FC346264558A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32;p92">
              <a:extLst>
                <a:ext uri="{FF2B5EF4-FFF2-40B4-BE49-F238E27FC236}">
                  <a16:creationId xmlns:a16="http://schemas.microsoft.com/office/drawing/2014/main" id="{61946A2E-8C5F-897D-4BFA-8DC09033D0CD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56243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2687660" y="1918611"/>
            <a:ext cx="795537" cy="795537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5660810" y="1918611"/>
            <a:ext cx="795537" cy="795537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713225" y="755454"/>
            <a:ext cx="7717500" cy="79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ГРАФИЧЕСКАЯ КАРТА</a:t>
            </a: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4" name="Google Shape;2734;p4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GTX</a:t>
            </a: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RTX</a:t>
            </a:r>
            <a:endParaRPr dirty="0"/>
          </a:p>
        </p:txBody>
      </p:sp>
      <p:grpSp>
        <p:nvGrpSpPr>
          <p:cNvPr id="2737" name="Google Shape;2737;p47"/>
          <p:cNvGrpSpPr/>
          <p:nvPr/>
        </p:nvGrpSpPr>
        <p:grpSpPr>
          <a:xfrm>
            <a:off x="2861398" y="2146223"/>
            <a:ext cx="448061" cy="340315"/>
            <a:chOff x="1164350" y="-1483000"/>
            <a:chExt cx="660175" cy="503275"/>
          </a:xfrm>
        </p:grpSpPr>
        <p:sp>
          <p:nvSpPr>
            <p:cNvPr id="2738" name="Google Shape;2738;p47"/>
            <p:cNvSpPr/>
            <p:nvPr/>
          </p:nvSpPr>
          <p:spPr>
            <a:xfrm>
              <a:off x="1397675" y="-1324450"/>
              <a:ext cx="39050" cy="79700"/>
            </a:xfrm>
            <a:custGeom>
              <a:avLst/>
              <a:gdLst/>
              <a:ahLst/>
              <a:cxnLst/>
              <a:rect l="l" t="t" r="r" b="b"/>
              <a:pathLst>
                <a:path w="1562" h="3188" extrusionOk="0">
                  <a:moveTo>
                    <a:pt x="0" y="0"/>
                  </a:moveTo>
                  <a:lnTo>
                    <a:pt x="0" y="1854"/>
                  </a:lnTo>
                  <a:lnTo>
                    <a:pt x="1301" y="3187"/>
                  </a:lnTo>
                  <a:cubicBezTo>
                    <a:pt x="1464" y="2862"/>
                    <a:pt x="1561" y="2537"/>
                    <a:pt x="1561" y="2179"/>
                  </a:cubicBezTo>
                  <a:cubicBezTo>
                    <a:pt x="1561" y="1171"/>
                    <a:pt x="911" y="32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1320425" y="-1324450"/>
              <a:ext cx="82950" cy="113025"/>
            </a:xfrm>
            <a:custGeom>
              <a:avLst/>
              <a:gdLst/>
              <a:ahLst/>
              <a:cxnLst/>
              <a:rect l="l" t="t" r="r" b="b"/>
              <a:pathLst>
                <a:path w="3318" h="4521" extrusionOk="0">
                  <a:moveTo>
                    <a:pt x="1529" y="0"/>
                  </a:moveTo>
                  <a:cubicBezTo>
                    <a:pt x="651" y="325"/>
                    <a:pt x="1" y="1171"/>
                    <a:pt x="1" y="2179"/>
                  </a:cubicBezTo>
                  <a:cubicBezTo>
                    <a:pt x="1" y="3480"/>
                    <a:pt x="1041" y="4520"/>
                    <a:pt x="2310" y="4520"/>
                  </a:cubicBezTo>
                  <a:cubicBezTo>
                    <a:pt x="2667" y="4520"/>
                    <a:pt x="2993" y="4423"/>
                    <a:pt x="3318" y="4260"/>
                  </a:cubicBezTo>
                  <a:lnTo>
                    <a:pt x="1529" y="250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1203375" y="-1483000"/>
              <a:ext cx="582125" cy="387025"/>
            </a:xfrm>
            <a:custGeom>
              <a:avLst/>
              <a:gdLst/>
              <a:ahLst/>
              <a:cxnLst/>
              <a:rect l="l" t="t" r="r" b="b"/>
              <a:pathLst>
                <a:path w="23285" h="15481" extrusionOk="0">
                  <a:moveTo>
                    <a:pt x="6992" y="4651"/>
                  </a:moveTo>
                  <a:cubicBezTo>
                    <a:pt x="9138" y="4651"/>
                    <a:pt x="10862" y="6375"/>
                    <a:pt x="10862" y="8521"/>
                  </a:cubicBezTo>
                  <a:cubicBezTo>
                    <a:pt x="10862" y="10667"/>
                    <a:pt x="9138" y="12391"/>
                    <a:pt x="6992" y="12391"/>
                  </a:cubicBezTo>
                  <a:cubicBezTo>
                    <a:pt x="4878" y="12391"/>
                    <a:pt x="3122" y="10667"/>
                    <a:pt x="3122" y="8521"/>
                  </a:cubicBezTo>
                  <a:cubicBezTo>
                    <a:pt x="3122" y="6375"/>
                    <a:pt x="4878" y="4651"/>
                    <a:pt x="6992" y="4651"/>
                  </a:cubicBezTo>
                  <a:close/>
                  <a:moveTo>
                    <a:pt x="13951" y="9302"/>
                  </a:moveTo>
                  <a:lnTo>
                    <a:pt x="13951" y="12391"/>
                  </a:lnTo>
                  <a:lnTo>
                    <a:pt x="12423" y="12391"/>
                  </a:lnTo>
                  <a:lnTo>
                    <a:pt x="12423" y="9302"/>
                  </a:lnTo>
                  <a:close/>
                  <a:moveTo>
                    <a:pt x="17073" y="6212"/>
                  </a:moveTo>
                  <a:lnTo>
                    <a:pt x="17073" y="12391"/>
                  </a:lnTo>
                  <a:lnTo>
                    <a:pt x="15512" y="12391"/>
                  </a:lnTo>
                  <a:lnTo>
                    <a:pt x="15512" y="6212"/>
                  </a:lnTo>
                  <a:close/>
                  <a:moveTo>
                    <a:pt x="20162" y="4651"/>
                  </a:moveTo>
                  <a:lnTo>
                    <a:pt x="20162" y="12391"/>
                  </a:lnTo>
                  <a:lnTo>
                    <a:pt x="18601" y="12391"/>
                  </a:lnTo>
                  <a:lnTo>
                    <a:pt x="18601" y="4651"/>
                  </a:lnTo>
                  <a:close/>
                  <a:moveTo>
                    <a:pt x="0" y="1"/>
                  </a:moveTo>
                  <a:lnTo>
                    <a:pt x="0" y="15480"/>
                  </a:lnTo>
                  <a:lnTo>
                    <a:pt x="23284" y="15480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1164350" y="-1056975"/>
              <a:ext cx="660175" cy="77250"/>
            </a:xfrm>
            <a:custGeom>
              <a:avLst/>
              <a:gdLst/>
              <a:ahLst/>
              <a:cxnLst/>
              <a:rect l="l" t="t" r="r" b="b"/>
              <a:pathLst>
                <a:path w="26407" h="3090" extrusionOk="0">
                  <a:moveTo>
                    <a:pt x="0" y="0"/>
                  </a:moveTo>
                  <a:lnTo>
                    <a:pt x="0" y="781"/>
                  </a:lnTo>
                  <a:cubicBezTo>
                    <a:pt x="0" y="2049"/>
                    <a:pt x="1041" y="3090"/>
                    <a:pt x="2309" y="3090"/>
                  </a:cubicBezTo>
                  <a:lnTo>
                    <a:pt x="24097" y="3090"/>
                  </a:lnTo>
                  <a:cubicBezTo>
                    <a:pt x="25365" y="3090"/>
                    <a:pt x="26406" y="2049"/>
                    <a:pt x="26406" y="781"/>
                  </a:cubicBezTo>
                  <a:lnTo>
                    <a:pt x="26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47"/>
          <p:cNvGrpSpPr/>
          <p:nvPr/>
        </p:nvGrpSpPr>
        <p:grpSpPr>
          <a:xfrm>
            <a:off x="5879925" y="2092361"/>
            <a:ext cx="357305" cy="448038"/>
            <a:chOff x="1950500" y="-1481350"/>
            <a:chExt cx="428475" cy="539025"/>
          </a:xfrm>
        </p:grpSpPr>
        <p:sp>
          <p:nvSpPr>
            <p:cNvPr id="2743" name="Google Shape;2743;p47"/>
            <p:cNvSpPr/>
            <p:nvPr/>
          </p:nvSpPr>
          <p:spPr>
            <a:xfrm>
              <a:off x="2282200" y="-1481350"/>
              <a:ext cx="96775" cy="96750"/>
            </a:xfrm>
            <a:custGeom>
              <a:avLst/>
              <a:gdLst/>
              <a:ahLst/>
              <a:cxnLst/>
              <a:rect l="l" t="t" r="r" b="b"/>
              <a:pathLst>
                <a:path w="3871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3870" y="3870"/>
                  </a:lnTo>
                  <a:lnTo>
                    <a:pt x="3870" y="380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1950500" y="-1481350"/>
              <a:ext cx="427650" cy="539025"/>
            </a:xfrm>
            <a:custGeom>
              <a:avLst/>
              <a:gdLst/>
              <a:ahLst/>
              <a:cxnLst/>
              <a:rect l="l" t="t" r="r" b="b"/>
              <a:pathLst>
                <a:path w="17106" h="21561" extrusionOk="0">
                  <a:moveTo>
                    <a:pt x="5529" y="9171"/>
                  </a:moveTo>
                  <a:lnTo>
                    <a:pt x="6700" y="10341"/>
                  </a:lnTo>
                  <a:lnTo>
                    <a:pt x="5301" y="11740"/>
                  </a:lnTo>
                  <a:lnTo>
                    <a:pt x="6700" y="13170"/>
                  </a:lnTo>
                  <a:lnTo>
                    <a:pt x="5529" y="14341"/>
                  </a:lnTo>
                  <a:lnTo>
                    <a:pt x="2960" y="11772"/>
                  </a:lnTo>
                  <a:lnTo>
                    <a:pt x="5529" y="9171"/>
                  </a:lnTo>
                  <a:close/>
                  <a:moveTo>
                    <a:pt x="11578" y="9203"/>
                  </a:moveTo>
                  <a:lnTo>
                    <a:pt x="14147" y="11772"/>
                  </a:lnTo>
                  <a:lnTo>
                    <a:pt x="11578" y="14341"/>
                  </a:lnTo>
                  <a:lnTo>
                    <a:pt x="10407" y="13170"/>
                  </a:lnTo>
                  <a:lnTo>
                    <a:pt x="11805" y="11772"/>
                  </a:lnTo>
                  <a:lnTo>
                    <a:pt x="10407" y="10374"/>
                  </a:lnTo>
                  <a:lnTo>
                    <a:pt x="11578" y="9203"/>
                  </a:lnTo>
                  <a:close/>
                  <a:moveTo>
                    <a:pt x="10212" y="8000"/>
                  </a:moveTo>
                  <a:lnTo>
                    <a:pt x="8618" y="15512"/>
                  </a:lnTo>
                  <a:lnTo>
                    <a:pt x="6927" y="15512"/>
                  </a:lnTo>
                  <a:lnTo>
                    <a:pt x="8488" y="8000"/>
                  </a:lnTo>
                  <a:close/>
                  <a:moveTo>
                    <a:pt x="1" y="0"/>
                  </a:moveTo>
                  <a:lnTo>
                    <a:pt x="1" y="21560"/>
                  </a:lnTo>
                  <a:lnTo>
                    <a:pt x="17106" y="21560"/>
                  </a:lnTo>
                  <a:lnTo>
                    <a:pt x="17106" y="5528"/>
                  </a:lnTo>
                  <a:lnTo>
                    <a:pt x="11610" y="5528"/>
                  </a:lnTo>
                  <a:lnTo>
                    <a:pt x="11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45"/>
          <p:cNvSpPr txBox="1">
            <a:spLocks noGrp="1"/>
          </p:cNvSpPr>
          <p:nvPr>
            <p:ph type="title"/>
          </p:nvPr>
        </p:nvSpPr>
        <p:spPr>
          <a:xfrm>
            <a:off x="2358438" y="135177"/>
            <a:ext cx="4455000" cy="715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GEFORCE RTX 3060 12GB</a:t>
            </a:r>
            <a:endParaRPr dirty="0"/>
          </a:p>
        </p:txBody>
      </p:sp>
      <p:sp>
        <p:nvSpPr>
          <p:cNvPr id="2710" name="Google Shape;2710;p45"/>
          <p:cNvSpPr txBox="1">
            <a:spLocks noGrp="1"/>
          </p:cNvSpPr>
          <p:nvPr>
            <p:ph type="subTitle" idx="1"/>
          </p:nvPr>
        </p:nvSpPr>
        <p:spPr>
          <a:xfrm>
            <a:off x="3113943" y="3085106"/>
            <a:ext cx="4045200" cy="1309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ru-RU" dirty="0"/>
              <a:t>Отличное выступление</a:t>
            </a:r>
          </a:p>
          <a:p>
            <a: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ru-RU" dirty="0"/>
              <a:t>Высокоскоростная память</a:t>
            </a:r>
          </a:p>
          <a:p>
            <a: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ru-RU" dirty="0"/>
              <a:t>Четкость и качество цвета</a:t>
            </a:r>
          </a:p>
          <a:p>
            <a: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ru-RU" dirty="0"/>
              <a:t>Цена </a:t>
            </a:r>
            <a:r>
              <a:rPr lang="en-US" dirty="0"/>
              <a:t>: 32.930 </a:t>
            </a:r>
            <a:r>
              <a:rPr lang="ru-RU" dirty="0"/>
              <a:t>рублей</a:t>
            </a:r>
            <a:endParaRPr lang="en-JO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</a:pPr>
            <a:endParaRPr dirty="0"/>
          </a:p>
        </p:txBody>
      </p:sp>
      <p:cxnSp>
        <p:nvCxnSpPr>
          <p:cNvPr id="2711" name="Google Shape;2711;p45"/>
          <p:cNvCxnSpPr>
            <a:stCxn id="2712" idx="6"/>
            <a:endCxn id="2713" idx="2"/>
          </p:cNvCxnSpPr>
          <p:nvPr/>
        </p:nvCxnSpPr>
        <p:spPr>
          <a:xfrm>
            <a:off x="2493738" y="1556026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14" name="Google Shape;2714;p45"/>
          <p:cNvGrpSpPr/>
          <p:nvPr/>
        </p:nvGrpSpPr>
        <p:grpSpPr>
          <a:xfrm>
            <a:off x="2358438" y="1480488"/>
            <a:ext cx="4441050" cy="151075"/>
            <a:chOff x="2358438" y="2282277"/>
            <a:chExt cx="4441050" cy="135300"/>
          </a:xfrm>
        </p:grpSpPr>
        <p:sp>
          <p:nvSpPr>
            <p:cNvPr id="2712" name="Google Shape;2712;p45"/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5" name="Google Shape;2715;p45"/>
            <p:cNvCxnSpPr>
              <a:stCxn id="2712" idx="6"/>
              <a:endCxn id="2713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9CB3F2-45B7-D10D-F78B-8183B65A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74" y="1757238"/>
            <a:ext cx="2949932" cy="13095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FAN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618120"/>
            <a:ext cx="4222200" cy="126265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/>
              <a:t>COOLER</a:t>
            </a:r>
            <a:r>
              <a:rPr lang="en" sz="9600" dirty="0">
                <a:solidFill>
                  <a:schemeClr val="lt2"/>
                </a:solidFill>
              </a:rPr>
              <a:t>!</a:t>
            </a:r>
            <a:endParaRPr sz="7000" b="1" dirty="0"/>
          </a:p>
        </p:txBody>
      </p:sp>
      <p:grpSp>
        <p:nvGrpSpPr>
          <p:cNvPr id="2" name="Google Shape;8926;p89">
            <a:extLst>
              <a:ext uri="{FF2B5EF4-FFF2-40B4-BE49-F238E27FC236}">
                <a16:creationId xmlns:a16="http://schemas.microsoft.com/office/drawing/2014/main" id="{01ACB020-5C7B-040C-536E-C939927B9FB7}"/>
              </a:ext>
            </a:extLst>
          </p:cNvPr>
          <p:cNvGrpSpPr/>
          <p:nvPr/>
        </p:nvGrpSpPr>
        <p:grpSpPr>
          <a:xfrm>
            <a:off x="7816132" y="434257"/>
            <a:ext cx="826936" cy="780443"/>
            <a:chOff x="-42617300" y="3587775"/>
            <a:chExt cx="306950" cy="310875"/>
          </a:xfrm>
        </p:grpSpPr>
        <p:sp>
          <p:nvSpPr>
            <p:cNvPr id="4" name="Google Shape;8927;p89">
              <a:extLst>
                <a:ext uri="{FF2B5EF4-FFF2-40B4-BE49-F238E27FC236}">
                  <a16:creationId xmlns:a16="http://schemas.microsoft.com/office/drawing/2014/main" id="{6D93CA5B-06CA-4EFA-61B1-E2FB6FD1CA00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28;p89">
              <a:extLst>
                <a:ext uri="{FF2B5EF4-FFF2-40B4-BE49-F238E27FC236}">
                  <a16:creationId xmlns:a16="http://schemas.microsoft.com/office/drawing/2014/main" id="{177DF6A7-5210-AAD9-4922-B93EAF7A6046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05451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206788" y="1027817"/>
            <a:ext cx="4616773" cy="1133822"/>
            <a:chOff x="-630815" y="1547558"/>
            <a:chExt cx="3928833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2333146" y="1547558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-630815" y="1547558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788" y="-87463"/>
            <a:ext cx="4730400" cy="73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</a:pPr>
            <a:br>
              <a:rPr lang="ru-RU" dirty="0"/>
            </a:b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Охлаждение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704" name="Google Shape;2704;p44"/>
          <p:cNvCxnSpPr>
            <a:cxnSpLocks/>
          </p:cNvCxnSpPr>
          <p:nvPr/>
        </p:nvCxnSpPr>
        <p:spPr>
          <a:xfrm>
            <a:off x="4572000" y="1202375"/>
            <a:ext cx="0" cy="299053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10" name="Google Shape;2702;p44">
            <a:extLst>
              <a:ext uri="{FF2B5EF4-FFF2-40B4-BE49-F238E27FC236}">
                <a16:creationId xmlns:a16="http://schemas.microsoft.com/office/drawing/2014/main" id="{94451C7B-32ED-6795-828F-CC37D09500FC}"/>
              </a:ext>
            </a:extLst>
          </p:cNvPr>
          <p:cNvSpPr/>
          <p:nvPr/>
        </p:nvSpPr>
        <p:spPr>
          <a:xfrm>
            <a:off x="4504338" y="1162989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11" name="Google Shape;2702;p44">
            <a:extLst>
              <a:ext uri="{FF2B5EF4-FFF2-40B4-BE49-F238E27FC236}">
                <a16:creationId xmlns:a16="http://schemas.microsoft.com/office/drawing/2014/main" id="{87C36B5C-C2E7-0F1C-28E1-B68C8B169AF0}"/>
              </a:ext>
            </a:extLst>
          </p:cNvPr>
          <p:cNvSpPr/>
          <p:nvPr/>
        </p:nvSpPr>
        <p:spPr>
          <a:xfrm>
            <a:off x="4504338" y="4153682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4611D-C507-6436-E897-7417BB33DDDC}"/>
              </a:ext>
            </a:extLst>
          </p:cNvPr>
          <p:cNvSpPr txBox="1"/>
          <p:nvPr/>
        </p:nvSpPr>
        <p:spPr>
          <a:xfrm>
            <a:off x="2342083" y="1270917"/>
            <a:ext cx="74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3600" b="1" dirty="0">
                <a:solidFill>
                  <a:schemeClr val="bg1"/>
                </a:solidFill>
              </a:rPr>
              <a:t>01</a:t>
            </a:r>
            <a:endParaRPr lang="en-JO" sz="3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37D84-6412-4ABD-12C7-FF59AD00D1B2}"/>
              </a:ext>
            </a:extLst>
          </p:cNvPr>
          <p:cNvSpPr txBox="1"/>
          <p:nvPr/>
        </p:nvSpPr>
        <p:spPr>
          <a:xfrm>
            <a:off x="5874987" y="1271563"/>
            <a:ext cx="76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 sz="3600" b="1" dirty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DE691E-4DEC-8905-994D-35A3BF93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02" y="2827257"/>
            <a:ext cx="1908312" cy="1708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63D579-EA18-DE63-FCA3-1D256BE7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524" y="2827257"/>
            <a:ext cx="2438249" cy="161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755C82-AD27-E6E4-B9EA-E962AF4BEC9F}"/>
              </a:ext>
            </a:extLst>
          </p:cNvPr>
          <p:cNvSpPr txBox="1"/>
          <p:nvPr/>
        </p:nvSpPr>
        <p:spPr>
          <a:xfrm>
            <a:off x="2108067" y="2191208"/>
            <a:ext cx="1331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ru-RU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Воздушное охлаждение</a:t>
            </a:r>
            <a:endParaRPr lang="en-JO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52139-85DF-374C-44C0-55E1043484B2}"/>
              </a:ext>
            </a:extLst>
          </p:cNvPr>
          <p:cNvSpPr txBox="1"/>
          <p:nvPr/>
        </p:nvSpPr>
        <p:spPr>
          <a:xfrm>
            <a:off x="5689741" y="2191208"/>
            <a:ext cx="1386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effectLst/>
              </a:rPr>
              <a:t>Водяное</a:t>
            </a:r>
            <a:r>
              <a:rPr lang="ru-RU" b="1" dirty="0">
                <a:effectLst/>
              </a:rPr>
              <a:t> </a:t>
            </a:r>
            <a:r>
              <a:rPr lang="ru-RU" b="1" dirty="0">
                <a:solidFill>
                  <a:schemeClr val="bg1"/>
                </a:solidFill>
                <a:effectLst/>
              </a:rPr>
              <a:t>охлаждение</a:t>
            </a:r>
          </a:p>
          <a:p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240295" y="1344325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2"/>
                </a:solidFill>
              </a:rPr>
              <a:t>KEYBOARD</a:t>
            </a:r>
            <a:endParaRPr sz="54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"/>
              </a:rPr>
              <a:t>MOUSE</a:t>
            </a:r>
            <a:r>
              <a:rPr lang="en" sz="5400" b="1" dirty="0">
                <a:solidFill>
                  <a:schemeClr val="lt2"/>
                </a:solidFill>
                <a:latin typeface=""/>
              </a:rPr>
              <a:t>!</a:t>
            </a:r>
            <a:endParaRPr sz="5400" b="1" dirty="0">
              <a:latin typeface=""/>
            </a:endParaRPr>
          </a:p>
        </p:txBody>
      </p:sp>
      <p:sp>
        <p:nvSpPr>
          <p:cNvPr id="4" name="Google Shape;9599;p90">
            <a:extLst>
              <a:ext uri="{FF2B5EF4-FFF2-40B4-BE49-F238E27FC236}">
                <a16:creationId xmlns:a16="http://schemas.microsoft.com/office/drawing/2014/main" id="{B33B0E72-7CCE-2119-10AF-F0ADB432DFA9}"/>
              </a:ext>
            </a:extLst>
          </p:cNvPr>
          <p:cNvSpPr/>
          <p:nvPr/>
        </p:nvSpPr>
        <p:spPr>
          <a:xfrm>
            <a:off x="8055046" y="410665"/>
            <a:ext cx="691763" cy="644056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3528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9" name="Google Shape;2749;p48"/>
          <p:cNvGrpSpPr/>
          <p:nvPr/>
        </p:nvGrpSpPr>
        <p:grpSpPr>
          <a:xfrm>
            <a:off x="1598212" y="573824"/>
            <a:ext cx="5800246" cy="804704"/>
            <a:chOff x="851175" y="1582400"/>
            <a:chExt cx="965498" cy="964873"/>
          </a:xfrm>
        </p:grpSpPr>
        <p:sp>
          <p:nvSpPr>
            <p:cNvPr id="2750" name="Google Shape;2750;p48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851801" y="1582400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/>
                <a:t>         </a:t>
              </a:r>
              <a:r>
                <a:rPr lang="en-US" sz="5400" dirty="0">
                  <a:solidFill>
                    <a:schemeClr val="bg1"/>
                  </a:solidFill>
                </a:rPr>
                <a:t>RAZER</a:t>
              </a:r>
              <a:endParaRPr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53" name="Google Shape;2753;p48"/>
          <p:cNvSpPr txBox="1">
            <a:spLocks noGrp="1"/>
          </p:cNvSpPr>
          <p:nvPr>
            <p:ph type="title" idx="4294967295"/>
          </p:nvPr>
        </p:nvSpPr>
        <p:spPr>
          <a:xfrm>
            <a:off x="0" y="1155700"/>
            <a:ext cx="936625" cy="47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“</a:t>
            </a:r>
            <a:endParaRPr sz="7200"/>
          </a:p>
        </p:txBody>
      </p:sp>
      <p:cxnSp>
        <p:nvCxnSpPr>
          <p:cNvPr id="2754" name="Google Shape;2754;p48"/>
          <p:cNvCxnSpPr>
            <a:cxnSpLocks/>
            <a:stCxn id="2755" idx="6"/>
            <a:endCxn id="2756" idx="2"/>
          </p:cNvCxnSpPr>
          <p:nvPr/>
        </p:nvCxnSpPr>
        <p:spPr>
          <a:xfrm flipH="1">
            <a:off x="4498137" y="1847353"/>
            <a:ext cx="14001" cy="258259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57" name="Google Shape;2757;p48"/>
          <p:cNvGrpSpPr/>
          <p:nvPr/>
        </p:nvGrpSpPr>
        <p:grpSpPr>
          <a:xfrm>
            <a:off x="4401474" y="1712503"/>
            <a:ext cx="182766" cy="2717620"/>
            <a:chOff x="4401474" y="1712503"/>
            <a:chExt cx="182766" cy="2717620"/>
          </a:xfrm>
        </p:grpSpPr>
        <p:sp>
          <p:nvSpPr>
            <p:cNvPr id="2755" name="Google Shape;2755;p48"/>
            <p:cNvSpPr/>
            <p:nvPr/>
          </p:nvSpPr>
          <p:spPr>
            <a:xfrm rot="5003285">
              <a:off x="4436699" y="1712503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48"/>
            <p:cNvSpPr/>
            <p:nvPr/>
          </p:nvSpPr>
          <p:spPr>
            <a:xfrm rot="5172643" flipH="1">
              <a:off x="4412966" y="4258849"/>
              <a:ext cx="159782" cy="182766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58" name="Google Shape;2758;p48"/>
            <p:cNvCxnSpPr>
              <a:cxnSpLocks/>
              <a:stCxn id="2755" idx="6"/>
              <a:endCxn id="2756" idx="2"/>
            </p:cNvCxnSpPr>
            <p:nvPr/>
          </p:nvCxnSpPr>
          <p:spPr>
            <a:xfrm flipH="1">
              <a:off x="4498137" y="1847353"/>
              <a:ext cx="14001" cy="2582595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D04CB63-0C18-8DED-6A93-9207E876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73" y="2159831"/>
            <a:ext cx="2527300" cy="168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6E6F59-0C82-6D8B-D611-E4561724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8868">
            <a:off x="1166124" y="734997"/>
            <a:ext cx="2932300" cy="30692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CASE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" name="Google Shape;8701;p88">
            <a:extLst>
              <a:ext uri="{FF2B5EF4-FFF2-40B4-BE49-F238E27FC236}">
                <a16:creationId xmlns:a16="http://schemas.microsoft.com/office/drawing/2014/main" id="{BEBA2135-1C32-B218-9929-4B7EC3839E9D}"/>
              </a:ext>
            </a:extLst>
          </p:cNvPr>
          <p:cNvGrpSpPr/>
          <p:nvPr/>
        </p:nvGrpSpPr>
        <p:grpSpPr>
          <a:xfrm>
            <a:off x="8082688" y="413323"/>
            <a:ext cx="510525" cy="492357"/>
            <a:chOff x="5049725" y="2635825"/>
            <a:chExt cx="481825" cy="451700"/>
          </a:xfrm>
        </p:grpSpPr>
        <p:sp>
          <p:nvSpPr>
            <p:cNvPr id="4" name="Google Shape;8702;p88">
              <a:extLst>
                <a:ext uri="{FF2B5EF4-FFF2-40B4-BE49-F238E27FC236}">
                  <a16:creationId xmlns:a16="http://schemas.microsoft.com/office/drawing/2014/main" id="{7A98E727-A686-D63D-CE2E-F31B6D82B414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8703;p88">
              <a:extLst>
                <a:ext uri="{FF2B5EF4-FFF2-40B4-BE49-F238E27FC236}">
                  <a16:creationId xmlns:a16="http://schemas.microsoft.com/office/drawing/2014/main" id="{1B26480C-CBBD-5B58-49A9-C015C46DC20C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8704;p88">
              <a:extLst>
                <a:ext uri="{FF2B5EF4-FFF2-40B4-BE49-F238E27FC236}">
                  <a16:creationId xmlns:a16="http://schemas.microsoft.com/office/drawing/2014/main" id="{7855F61D-E141-BB2F-0724-5F7692C257B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1260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ru-RU" dirty="0"/>
              <a:t>корпуса</a:t>
            </a:r>
            <a:endParaRPr dirty="0"/>
          </a:p>
        </p:txBody>
      </p:sp>
      <p:sp>
        <p:nvSpPr>
          <p:cNvPr id="2808" name="Google Shape;2808;p49"/>
          <p:cNvSpPr txBox="1">
            <a:spLocks noGrp="1"/>
          </p:cNvSpPr>
          <p:nvPr>
            <p:ph type="subTitle" idx="4"/>
          </p:nvPr>
        </p:nvSpPr>
        <p:spPr>
          <a:xfrm>
            <a:off x="5749187" y="1466181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rPr lang="ru-RU" dirty="0"/>
              <a:t>Контактный вертикальный корпус</a:t>
            </a:r>
            <a:endParaRPr dirty="0"/>
          </a:p>
        </p:txBody>
      </p:sp>
      <p:sp>
        <p:nvSpPr>
          <p:cNvPr id="2810" name="Google Shape;2810;p49"/>
          <p:cNvSpPr txBox="1">
            <a:spLocks noGrp="1"/>
          </p:cNvSpPr>
          <p:nvPr>
            <p:ph type="subTitle" idx="6"/>
          </p:nvPr>
        </p:nvSpPr>
        <p:spPr>
          <a:xfrm>
            <a:off x="3072840" y="1466181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rPr lang="ru-RU" dirty="0"/>
              <a:t>Полноразмерный вертикальный корпус</a:t>
            </a:r>
            <a:endParaRPr dirty="0"/>
          </a:p>
        </p:txBody>
      </p:sp>
      <p:sp>
        <p:nvSpPr>
          <p:cNvPr id="2" name="Google Shape;2810;p49">
            <a:extLst>
              <a:ext uri="{FF2B5EF4-FFF2-40B4-BE49-F238E27FC236}">
                <a16:creationId xmlns:a16="http://schemas.microsoft.com/office/drawing/2014/main" id="{F427C260-6D42-2FDB-335B-1E7951297932}"/>
              </a:ext>
            </a:extLst>
          </p:cNvPr>
          <p:cNvSpPr txBox="1">
            <a:spLocks/>
          </p:cNvSpPr>
          <p:nvPr/>
        </p:nvSpPr>
        <p:spPr>
          <a:xfrm>
            <a:off x="396493" y="1466181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rPr lang="ru-RU" dirty="0"/>
              <a:t>Горизонтальный корпус</a:t>
            </a:r>
            <a:endParaRPr lang="en-J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58DC7-814F-A69A-391F-9B6DF64F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" y="2571750"/>
            <a:ext cx="1940118" cy="1212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1464E-14C1-1B58-A6B3-DFFF83CA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19" y="2367865"/>
            <a:ext cx="2465005" cy="16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70FDD-5323-0C59-2748-818E0B34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313" y="2367865"/>
            <a:ext cx="1272108" cy="16200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940425" y="3037351"/>
            <a:ext cx="32698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805125" y="2969701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434727" y="2625451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2"/>
                </a:solidFill>
              </a:rPr>
              <a:t>Спасибо за внимание</a:t>
            </a:r>
            <a:r>
              <a:rPr lang="en" sz="3200" dirty="0">
                <a:solidFill>
                  <a:schemeClr val="lt2"/>
                </a:solidFill>
              </a:rPr>
              <a:t>!</a:t>
            </a:r>
            <a:endParaRPr sz="32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82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CPU</a:t>
            </a:r>
            <a:r>
              <a:rPr lang="en" dirty="0">
                <a:solidFill>
                  <a:schemeClr val="bg1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CENTRAL PROCESSING UNIT</a:t>
            </a:r>
            <a:endParaRPr b="1" dirty="0"/>
          </a:p>
        </p:txBody>
      </p:sp>
      <p:grpSp>
        <p:nvGrpSpPr>
          <p:cNvPr id="2" name="Google Shape;10397;p92">
            <a:extLst>
              <a:ext uri="{FF2B5EF4-FFF2-40B4-BE49-F238E27FC236}">
                <a16:creationId xmlns:a16="http://schemas.microsoft.com/office/drawing/2014/main" id="{1DB7E228-CF04-CD8F-4385-69928B36844B}"/>
              </a:ext>
            </a:extLst>
          </p:cNvPr>
          <p:cNvGrpSpPr/>
          <p:nvPr/>
        </p:nvGrpSpPr>
        <p:grpSpPr>
          <a:xfrm>
            <a:off x="7692010" y="358480"/>
            <a:ext cx="916514" cy="959100"/>
            <a:chOff x="-48630025" y="3199700"/>
            <a:chExt cx="300100" cy="300900"/>
          </a:xfrm>
        </p:grpSpPr>
        <p:sp>
          <p:nvSpPr>
            <p:cNvPr id="3" name="Google Shape;10398;p92">
              <a:extLst>
                <a:ext uri="{FF2B5EF4-FFF2-40B4-BE49-F238E27FC236}">
                  <a16:creationId xmlns:a16="http://schemas.microsoft.com/office/drawing/2014/main" id="{C737314F-A4CA-174A-7CCB-8007723E5F91}"/>
                </a:ext>
              </a:extLst>
            </p:cNvPr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99;p92">
              <a:extLst>
                <a:ext uri="{FF2B5EF4-FFF2-40B4-BE49-F238E27FC236}">
                  <a16:creationId xmlns:a16="http://schemas.microsoft.com/office/drawing/2014/main" id="{C9D2C101-2802-FBEE-2E86-284EABBACB35}"/>
                </a:ext>
              </a:extLst>
            </p:cNvPr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0;p92">
              <a:extLst>
                <a:ext uri="{FF2B5EF4-FFF2-40B4-BE49-F238E27FC236}">
                  <a16:creationId xmlns:a16="http://schemas.microsoft.com/office/drawing/2014/main" id="{EF4F32B3-6BCD-331F-2872-4633E8DDDDA4}"/>
                </a:ext>
              </a:extLst>
            </p:cNvPr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754727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ru-RU" dirty="0"/>
              <a:t>ЦП</a:t>
            </a:r>
            <a:br>
              <a:rPr lang="ru-RU" dirty="0"/>
            </a:br>
            <a:r>
              <a:rPr lang="ru-RU" dirty="0"/>
              <a:t>         (центральный процесс)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xfrm>
            <a:off x="713225" y="1438656"/>
            <a:ext cx="3180011" cy="313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JO" sz="1400" dirty="0"/>
              <a:t>I5 13600K/ KF</a:t>
            </a:r>
          </a:p>
          <a:p>
            <a:r>
              <a:rPr lang="ar-SA" sz="1400" dirty="0"/>
              <a:t>-</a:t>
            </a:r>
            <a:r>
              <a:rPr lang="ru-RU" sz="1400" dirty="0"/>
              <a:t>Отличная производительность в дизайнерских программах</a:t>
            </a:r>
            <a:endParaRPr lang="ar-SA" sz="1400" dirty="0"/>
          </a:p>
          <a:p>
            <a:r>
              <a:rPr lang="ru-RU" sz="1400" dirty="0"/>
              <a:t>- Большие ядра и быстрый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ru-RU" sz="1400" dirty="0"/>
              <a:t> Среднее энергопотребление</a:t>
            </a:r>
            <a:endParaRPr lang="ar-SA" sz="1400" dirty="0"/>
          </a:p>
          <a:p>
            <a:r>
              <a:rPr lang="ru-RU" sz="1400" dirty="0"/>
              <a:t>- цена</a:t>
            </a:r>
            <a:r>
              <a:rPr lang="en-US" sz="1400" dirty="0"/>
              <a:t> : 22,230 </a:t>
            </a:r>
            <a:r>
              <a:rPr lang="ru-RU" sz="1400" dirty="0"/>
              <a:t>рублей</a:t>
            </a:r>
            <a:endParaRPr lang="en-JO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A15B7-F1B9-049F-EAA6-5CB9A2FB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22" y="1438655"/>
            <a:ext cx="2183903" cy="262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47A0E-5268-DEAC-EA53-83616D38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236" y="1438654"/>
            <a:ext cx="2353586" cy="26244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RAM</a:t>
            </a:r>
            <a:r>
              <a:rPr lang="en" dirty="0">
                <a:solidFill>
                  <a:schemeClr val="bg1"/>
                </a:solidFill>
              </a:rPr>
              <a:t>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RANDOM ACCESS MEMORY</a:t>
            </a:r>
            <a:endParaRPr b="1" dirty="0"/>
          </a:p>
        </p:txBody>
      </p:sp>
      <p:grpSp>
        <p:nvGrpSpPr>
          <p:cNvPr id="2" name="Google Shape;11306;p94">
            <a:extLst>
              <a:ext uri="{FF2B5EF4-FFF2-40B4-BE49-F238E27FC236}">
                <a16:creationId xmlns:a16="http://schemas.microsoft.com/office/drawing/2014/main" id="{380E9F82-D53D-2DFF-8145-397906D382C7}"/>
              </a:ext>
            </a:extLst>
          </p:cNvPr>
          <p:cNvGrpSpPr/>
          <p:nvPr/>
        </p:nvGrpSpPr>
        <p:grpSpPr>
          <a:xfrm>
            <a:off x="7947388" y="505725"/>
            <a:ext cx="675928" cy="641326"/>
            <a:chOff x="-6689825" y="3992050"/>
            <a:chExt cx="293025" cy="291250"/>
          </a:xfrm>
        </p:grpSpPr>
        <p:sp>
          <p:nvSpPr>
            <p:cNvPr id="3" name="Google Shape;11307;p94">
              <a:extLst>
                <a:ext uri="{FF2B5EF4-FFF2-40B4-BE49-F238E27FC236}">
                  <a16:creationId xmlns:a16="http://schemas.microsoft.com/office/drawing/2014/main" id="{954923CE-A1A1-5BB9-BDB5-0F9437BF1FAC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308;p94">
              <a:extLst>
                <a:ext uri="{FF2B5EF4-FFF2-40B4-BE49-F238E27FC236}">
                  <a16:creationId xmlns:a16="http://schemas.microsoft.com/office/drawing/2014/main" id="{9462E064-D054-8E22-B4FC-89A7BBC1ACC1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309;p94">
              <a:extLst>
                <a:ext uri="{FF2B5EF4-FFF2-40B4-BE49-F238E27FC236}">
                  <a16:creationId xmlns:a16="http://schemas.microsoft.com/office/drawing/2014/main" id="{2978D1C0-5FBD-36DE-B9A6-F56E92D9459C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310;p94">
              <a:extLst>
                <a:ext uri="{FF2B5EF4-FFF2-40B4-BE49-F238E27FC236}">
                  <a16:creationId xmlns:a16="http://schemas.microsoft.com/office/drawing/2014/main" id="{228FC088-B165-3F87-C314-2C659FF353B5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11;p94">
              <a:extLst>
                <a:ext uri="{FF2B5EF4-FFF2-40B4-BE49-F238E27FC236}">
                  <a16:creationId xmlns:a16="http://schemas.microsoft.com/office/drawing/2014/main" id="{A95B9873-8D3A-4655-6DC2-3F7D95D65E60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12;p94">
              <a:extLst>
                <a:ext uri="{FF2B5EF4-FFF2-40B4-BE49-F238E27FC236}">
                  <a16:creationId xmlns:a16="http://schemas.microsoft.com/office/drawing/2014/main" id="{D87ACECD-94A7-4379-B4C6-0226CA449221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13;p94">
              <a:extLst>
                <a:ext uri="{FF2B5EF4-FFF2-40B4-BE49-F238E27FC236}">
                  <a16:creationId xmlns:a16="http://schemas.microsoft.com/office/drawing/2014/main" id="{896C114F-C1EF-F83E-8716-43F516A54896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14;p94">
              <a:extLst>
                <a:ext uri="{FF2B5EF4-FFF2-40B4-BE49-F238E27FC236}">
                  <a16:creationId xmlns:a16="http://schemas.microsoft.com/office/drawing/2014/main" id="{99220E27-804F-460E-1AE2-E6A8D0EEA33F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15;p94">
              <a:extLst>
                <a:ext uri="{FF2B5EF4-FFF2-40B4-BE49-F238E27FC236}">
                  <a16:creationId xmlns:a16="http://schemas.microsoft.com/office/drawing/2014/main" id="{9BB862E6-C5F5-E6FC-2467-F0A742BE02C6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16;p94">
              <a:extLst>
                <a:ext uri="{FF2B5EF4-FFF2-40B4-BE49-F238E27FC236}">
                  <a16:creationId xmlns:a16="http://schemas.microsoft.com/office/drawing/2014/main" id="{547843FF-59E0-BC06-3E31-77899A004594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17;p94">
              <a:extLst>
                <a:ext uri="{FF2B5EF4-FFF2-40B4-BE49-F238E27FC236}">
                  <a16:creationId xmlns:a16="http://schemas.microsoft.com/office/drawing/2014/main" id="{F941CBA6-F7C1-D7E7-F658-98FDB1C25085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18;p94">
              <a:extLst>
                <a:ext uri="{FF2B5EF4-FFF2-40B4-BE49-F238E27FC236}">
                  <a16:creationId xmlns:a16="http://schemas.microsoft.com/office/drawing/2014/main" id="{F3C25900-1168-CAB8-5AF0-81B85681825D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333955"/>
            <a:ext cx="6601975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/>
            </a:br>
            <a:r>
              <a:rPr lang="en-US" dirty="0"/>
              <a:t>              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оперативная память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590473"/>
            <a:ext cx="2409600" cy="30060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2075290" y="3094160"/>
            <a:ext cx="2309910" cy="32981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DDR5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420337"/>
            <a:ext cx="2409600" cy="14043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861738"/>
            <a:ext cx="2409600" cy="17174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rPr lang="en-US" dirty="0"/>
              <a:t>SD-RAM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590473"/>
            <a:ext cx="2409600" cy="30060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123372"/>
            <a:ext cx="2409600" cy="30060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DDR3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210371"/>
            <a:ext cx="2409600" cy="35040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861738"/>
            <a:ext cx="2409600" cy="34863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DDR4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ru-RU" dirty="0"/>
            </a:br>
            <a:r>
              <a:rPr lang="ru-RU" dirty="0"/>
              <a:t> </a:t>
            </a:r>
            <a:r>
              <a:rPr lang="en-US" dirty="0"/>
              <a:t> AMD 5600 G</a:t>
            </a:r>
            <a:br>
              <a:rPr lang="en-US" dirty="0"/>
            </a:br>
            <a:endParaRPr dirty="0"/>
          </a:p>
        </p:txBody>
      </p:sp>
      <p:sp>
        <p:nvSpPr>
          <p:cNvPr id="2721" name="Google Shape;2721;p46"/>
          <p:cNvSpPr txBox="1">
            <a:spLocks noGrp="1"/>
          </p:cNvSpPr>
          <p:nvPr>
            <p:ph type="body" idx="1"/>
          </p:nvPr>
        </p:nvSpPr>
        <p:spPr>
          <a:xfrm>
            <a:off x="1324601" y="1619950"/>
            <a:ext cx="4061700" cy="2078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-  </a:t>
            </a:r>
            <a:r>
              <a:rPr lang="ru-RU" dirty="0"/>
              <a:t>Шестиядерный                                                                        </a:t>
            </a:r>
          </a:p>
          <a:p>
            <a:r>
              <a:rPr lang="ru-RU" dirty="0"/>
              <a:t>Точность сохранения информации</a:t>
            </a:r>
            <a:endParaRPr lang="ar-SA" dirty="0"/>
          </a:p>
          <a:p>
            <a:r>
              <a:rPr lang="ru-RU" dirty="0"/>
              <a:t>Скорость загрузки и передачи данных</a:t>
            </a:r>
            <a:endParaRPr lang="ar-SA" dirty="0"/>
          </a:p>
          <a:p>
            <a:r>
              <a:rPr lang="ru-RU" dirty="0"/>
              <a:t>Цена </a:t>
            </a:r>
            <a:r>
              <a:rPr lang="en-US" dirty="0"/>
              <a:t>: 27,700 </a:t>
            </a:r>
            <a:r>
              <a:rPr lang="ru-RU" dirty="0"/>
              <a:t>рублей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E0E6C-4232-F144-6895-43732D21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18" y="1619950"/>
            <a:ext cx="2402109" cy="235106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PS</a:t>
            </a:r>
            <a:r>
              <a:rPr lang="en" dirty="0">
                <a:solidFill>
                  <a:schemeClr val="bg1"/>
                </a:solidFill>
              </a:rPr>
              <a:t>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3061251"/>
            <a:ext cx="4222200" cy="81952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POWER SUPPLY </a:t>
            </a:r>
            <a:endParaRPr sz="2000" b="1" dirty="0"/>
          </a:p>
        </p:txBody>
      </p:sp>
      <p:grpSp>
        <p:nvGrpSpPr>
          <p:cNvPr id="6" name="Google Shape;9864;p91">
            <a:extLst>
              <a:ext uri="{FF2B5EF4-FFF2-40B4-BE49-F238E27FC236}">
                <a16:creationId xmlns:a16="http://schemas.microsoft.com/office/drawing/2014/main" id="{99F503B5-9799-8FEC-EF98-A78F5C95AB33}"/>
              </a:ext>
            </a:extLst>
          </p:cNvPr>
          <p:cNvGrpSpPr/>
          <p:nvPr/>
        </p:nvGrpSpPr>
        <p:grpSpPr>
          <a:xfrm>
            <a:off x="8082688" y="487382"/>
            <a:ext cx="523925" cy="568373"/>
            <a:chOff x="-31817400" y="3910025"/>
            <a:chExt cx="301675" cy="294075"/>
          </a:xfrm>
        </p:grpSpPr>
        <p:sp>
          <p:nvSpPr>
            <p:cNvPr id="7" name="Google Shape;9865;p91">
              <a:extLst>
                <a:ext uri="{FF2B5EF4-FFF2-40B4-BE49-F238E27FC236}">
                  <a16:creationId xmlns:a16="http://schemas.microsoft.com/office/drawing/2014/main" id="{C47A7887-CE53-1D34-3106-2B66C5B6BD86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66;p91">
              <a:extLst>
                <a:ext uri="{FF2B5EF4-FFF2-40B4-BE49-F238E27FC236}">
                  <a16:creationId xmlns:a16="http://schemas.microsoft.com/office/drawing/2014/main" id="{1F2B3435-14E9-FDEA-59EE-2D7FC0CDB82F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67;p91">
              <a:extLst>
                <a:ext uri="{FF2B5EF4-FFF2-40B4-BE49-F238E27FC236}">
                  <a16:creationId xmlns:a16="http://schemas.microsoft.com/office/drawing/2014/main" id="{A61FDDB7-0ED5-05A5-C0FC-92DD7B985542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89433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49"/>
          <p:cNvSpPr/>
          <p:nvPr/>
        </p:nvSpPr>
        <p:spPr>
          <a:xfrm>
            <a:off x="6857441" y="1811650"/>
            <a:ext cx="795537" cy="795537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1" name="Google Shape;2771;p49"/>
          <p:cNvSpPr/>
          <p:nvPr/>
        </p:nvSpPr>
        <p:spPr>
          <a:xfrm>
            <a:off x="1625109" y="1798911"/>
            <a:ext cx="795537" cy="795537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Блоки питания</a:t>
            </a:r>
            <a:endParaRPr dirty="0"/>
          </a:p>
        </p:txBody>
      </p:sp>
      <p:sp>
        <p:nvSpPr>
          <p:cNvPr id="2806" name="Google Shape;2806;p49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rPr lang="en-US" dirty="0"/>
              <a:t>12 V</a:t>
            </a:r>
            <a:endParaRPr dirty="0"/>
          </a:p>
        </p:txBody>
      </p:sp>
      <p:sp>
        <p:nvSpPr>
          <p:cNvPr id="2808" name="Google Shape;2808;p4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3.3 V</a:t>
            </a:r>
            <a:endParaRPr dirty="0"/>
          </a:p>
        </p:txBody>
      </p:sp>
      <p:sp>
        <p:nvSpPr>
          <p:cNvPr id="2810" name="Google Shape;2810;p49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V</a:t>
            </a:r>
            <a:endParaRPr dirty="0"/>
          </a:p>
        </p:txBody>
      </p:sp>
      <p:grpSp>
        <p:nvGrpSpPr>
          <p:cNvPr id="2795" name="Google Shape;2795;p49"/>
          <p:cNvGrpSpPr/>
          <p:nvPr/>
        </p:nvGrpSpPr>
        <p:grpSpPr>
          <a:xfrm>
            <a:off x="4370656" y="1972636"/>
            <a:ext cx="402682" cy="162734"/>
            <a:chOff x="-3775400" y="1361500"/>
            <a:chExt cx="587000" cy="234150"/>
          </a:xfrm>
        </p:grpSpPr>
        <p:sp>
          <p:nvSpPr>
            <p:cNvPr id="2798" name="Google Shape;2798;p49"/>
            <p:cNvSpPr/>
            <p:nvPr/>
          </p:nvSpPr>
          <p:spPr>
            <a:xfrm>
              <a:off x="-3501425" y="1361500"/>
              <a:ext cx="38225" cy="65875"/>
            </a:xfrm>
            <a:custGeom>
              <a:avLst/>
              <a:gdLst/>
              <a:ahLst/>
              <a:cxnLst/>
              <a:rect l="l" t="t" r="r" b="b"/>
              <a:pathLst>
                <a:path w="1529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29" y="263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9"/>
            <p:cNvSpPr/>
            <p:nvPr/>
          </p:nvSpPr>
          <p:spPr>
            <a:xfrm>
              <a:off x="-3406300" y="1377750"/>
              <a:ext cx="60175" cy="75625"/>
            </a:xfrm>
            <a:custGeom>
              <a:avLst/>
              <a:gdLst/>
              <a:ahLst/>
              <a:cxnLst/>
              <a:rect l="l" t="t" r="r" b="b"/>
              <a:pathLst>
                <a:path w="2407" h="3025" extrusionOk="0">
                  <a:moveTo>
                    <a:pt x="1008" y="0"/>
                  </a:moveTo>
                  <a:lnTo>
                    <a:pt x="0" y="2439"/>
                  </a:lnTo>
                  <a:lnTo>
                    <a:pt x="1398" y="3025"/>
                  </a:lnTo>
                  <a:lnTo>
                    <a:pt x="2407" y="58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9"/>
            <p:cNvSpPr/>
            <p:nvPr/>
          </p:nvSpPr>
          <p:spPr>
            <a:xfrm>
              <a:off x="-3617700" y="1377750"/>
              <a:ext cx="60200" cy="75625"/>
            </a:xfrm>
            <a:custGeom>
              <a:avLst/>
              <a:gdLst/>
              <a:ahLst/>
              <a:cxnLst/>
              <a:rect l="l" t="t" r="r" b="b"/>
              <a:pathLst>
                <a:path w="2408" h="3025" extrusionOk="0">
                  <a:moveTo>
                    <a:pt x="1367" y="0"/>
                  </a:moveTo>
                  <a:lnTo>
                    <a:pt x="1" y="586"/>
                  </a:lnTo>
                  <a:lnTo>
                    <a:pt x="1009" y="3025"/>
                  </a:lnTo>
                  <a:lnTo>
                    <a:pt x="2407" y="2439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9"/>
            <p:cNvSpPr/>
            <p:nvPr/>
          </p:nvSpPr>
          <p:spPr>
            <a:xfrm>
              <a:off x="-3323375" y="1438725"/>
              <a:ext cx="74000" cy="74000"/>
            </a:xfrm>
            <a:custGeom>
              <a:avLst/>
              <a:gdLst/>
              <a:ahLst/>
              <a:cxnLst/>
              <a:rect l="l" t="t" r="r" b="b"/>
              <a:pathLst>
                <a:path w="2960" h="2960" extrusionOk="0">
                  <a:moveTo>
                    <a:pt x="1886" y="0"/>
                  </a:moveTo>
                  <a:lnTo>
                    <a:pt x="0" y="1887"/>
                  </a:lnTo>
                  <a:lnTo>
                    <a:pt x="1073" y="2960"/>
                  </a:lnTo>
                  <a:lnTo>
                    <a:pt x="2959" y="107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9"/>
            <p:cNvSpPr/>
            <p:nvPr/>
          </p:nvSpPr>
          <p:spPr>
            <a:xfrm>
              <a:off x="-3264025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2439" y="0"/>
                  </a:moveTo>
                  <a:lnTo>
                    <a:pt x="0" y="1008"/>
                  </a:lnTo>
                  <a:lnTo>
                    <a:pt x="585" y="2407"/>
                  </a:lnTo>
                  <a:lnTo>
                    <a:pt x="3024" y="1399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9"/>
            <p:cNvSpPr/>
            <p:nvPr/>
          </p:nvSpPr>
          <p:spPr>
            <a:xfrm>
              <a:off x="-3714425" y="1438725"/>
              <a:ext cx="73175" cy="74000"/>
            </a:xfrm>
            <a:custGeom>
              <a:avLst/>
              <a:gdLst/>
              <a:ahLst/>
              <a:cxnLst/>
              <a:rect l="l" t="t" r="r" b="b"/>
              <a:pathLst>
                <a:path w="2927" h="2960" extrusionOk="0">
                  <a:moveTo>
                    <a:pt x="1041" y="0"/>
                  </a:moveTo>
                  <a:lnTo>
                    <a:pt x="0" y="1074"/>
                  </a:lnTo>
                  <a:lnTo>
                    <a:pt x="1854" y="2960"/>
                  </a:lnTo>
                  <a:lnTo>
                    <a:pt x="2927" y="1887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9"/>
            <p:cNvSpPr/>
            <p:nvPr/>
          </p:nvSpPr>
          <p:spPr>
            <a:xfrm>
              <a:off x="-3775400" y="1535475"/>
              <a:ext cx="75625" cy="60175"/>
            </a:xfrm>
            <a:custGeom>
              <a:avLst/>
              <a:gdLst/>
              <a:ahLst/>
              <a:cxnLst/>
              <a:rect l="l" t="t" r="r" b="b"/>
              <a:pathLst>
                <a:path w="3025" h="2407" extrusionOk="0">
                  <a:moveTo>
                    <a:pt x="553" y="0"/>
                  </a:moveTo>
                  <a:lnTo>
                    <a:pt x="0" y="1399"/>
                  </a:lnTo>
                  <a:lnTo>
                    <a:pt x="2439" y="2407"/>
                  </a:lnTo>
                  <a:lnTo>
                    <a:pt x="3025" y="1008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771;p49">
            <a:extLst>
              <a:ext uri="{FF2B5EF4-FFF2-40B4-BE49-F238E27FC236}">
                <a16:creationId xmlns:a16="http://schemas.microsoft.com/office/drawing/2014/main" id="{75AF1E08-A860-98A8-406C-D460DFCD75D3}"/>
              </a:ext>
            </a:extLst>
          </p:cNvPr>
          <p:cNvSpPr/>
          <p:nvPr/>
        </p:nvSpPr>
        <p:spPr>
          <a:xfrm>
            <a:off x="4246730" y="1811650"/>
            <a:ext cx="795537" cy="795537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775;p49">
            <a:extLst>
              <a:ext uri="{FF2B5EF4-FFF2-40B4-BE49-F238E27FC236}">
                <a16:creationId xmlns:a16="http://schemas.microsoft.com/office/drawing/2014/main" id="{8864BF1D-01F6-F5BE-9FD0-5C1245947D87}"/>
              </a:ext>
            </a:extLst>
          </p:cNvPr>
          <p:cNvSpPr/>
          <p:nvPr/>
        </p:nvSpPr>
        <p:spPr>
          <a:xfrm>
            <a:off x="4505008" y="2060500"/>
            <a:ext cx="295514" cy="281962"/>
          </a:xfrm>
          <a:custGeom>
            <a:avLst/>
            <a:gdLst/>
            <a:ahLst/>
            <a:cxnLst/>
            <a:rect l="l" t="t" r="r" b="b"/>
            <a:pathLst>
              <a:path w="17008" h="16228" extrusionOk="0">
                <a:moveTo>
                  <a:pt x="8520" y="0"/>
                </a:moveTo>
                <a:lnTo>
                  <a:pt x="5886" y="5333"/>
                </a:lnTo>
                <a:lnTo>
                  <a:pt x="0" y="6212"/>
                </a:lnTo>
                <a:lnTo>
                  <a:pt x="4260" y="10342"/>
                </a:lnTo>
                <a:lnTo>
                  <a:pt x="3252" y="16228"/>
                </a:lnTo>
                <a:lnTo>
                  <a:pt x="8520" y="13431"/>
                </a:lnTo>
                <a:lnTo>
                  <a:pt x="13756" y="16228"/>
                </a:lnTo>
                <a:lnTo>
                  <a:pt x="12748" y="10342"/>
                </a:lnTo>
                <a:lnTo>
                  <a:pt x="17008" y="6212"/>
                </a:lnTo>
                <a:lnTo>
                  <a:pt x="11122" y="5333"/>
                </a:lnTo>
                <a:lnTo>
                  <a:pt x="8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775;p49">
            <a:extLst>
              <a:ext uri="{FF2B5EF4-FFF2-40B4-BE49-F238E27FC236}">
                <a16:creationId xmlns:a16="http://schemas.microsoft.com/office/drawing/2014/main" id="{44A3A704-B3C2-E505-6808-0D93893F6D17}"/>
              </a:ext>
            </a:extLst>
          </p:cNvPr>
          <p:cNvSpPr/>
          <p:nvPr/>
        </p:nvSpPr>
        <p:spPr>
          <a:xfrm>
            <a:off x="1888790" y="2060500"/>
            <a:ext cx="295514" cy="281962"/>
          </a:xfrm>
          <a:custGeom>
            <a:avLst/>
            <a:gdLst/>
            <a:ahLst/>
            <a:cxnLst/>
            <a:rect l="l" t="t" r="r" b="b"/>
            <a:pathLst>
              <a:path w="17008" h="16228" extrusionOk="0">
                <a:moveTo>
                  <a:pt x="8520" y="0"/>
                </a:moveTo>
                <a:lnTo>
                  <a:pt x="5886" y="5333"/>
                </a:lnTo>
                <a:lnTo>
                  <a:pt x="0" y="6212"/>
                </a:lnTo>
                <a:lnTo>
                  <a:pt x="4260" y="10342"/>
                </a:lnTo>
                <a:lnTo>
                  <a:pt x="3252" y="16228"/>
                </a:lnTo>
                <a:lnTo>
                  <a:pt x="8520" y="13431"/>
                </a:lnTo>
                <a:lnTo>
                  <a:pt x="13756" y="16228"/>
                </a:lnTo>
                <a:lnTo>
                  <a:pt x="12748" y="10342"/>
                </a:lnTo>
                <a:lnTo>
                  <a:pt x="17008" y="6212"/>
                </a:lnTo>
                <a:lnTo>
                  <a:pt x="11122" y="5333"/>
                </a:lnTo>
                <a:lnTo>
                  <a:pt x="8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775;p49">
            <a:extLst>
              <a:ext uri="{FF2B5EF4-FFF2-40B4-BE49-F238E27FC236}">
                <a16:creationId xmlns:a16="http://schemas.microsoft.com/office/drawing/2014/main" id="{62A757F9-28C7-436B-0C29-E6BD5BB096FF}"/>
              </a:ext>
            </a:extLst>
          </p:cNvPr>
          <p:cNvSpPr/>
          <p:nvPr/>
        </p:nvSpPr>
        <p:spPr>
          <a:xfrm>
            <a:off x="7130963" y="2093548"/>
            <a:ext cx="295514" cy="281962"/>
          </a:xfrm>
          <a:custGeom>
            <a:avLst/>
            <a:gdLst/>
            <a:ahLst/>
            <a:cxnLst/>
            <a:rect l="l" t="t" r="r" b="b"/>
            <a:pathLst>
              <a:path w="17008" h="16228" extrusionOk="0">
                <a:moveTo>
                  <a:pt x="8520" y="0"/>
                </a:moveTo>
                <a:lnTo>
                  <a:pt x="5886" y="5333"/>
                </a:lnTo>
                <a:lnTo>
                  <a:pt x="0" y="6212"/>
                </a:lnTo>
                <a:lnTo>
                  <a:pt x="4260" y="10342"/>
                </a:lnTo>
                <a:lnTo>
                  <a:pt x="3252" y="16228"/>
                </a:lnTo>
                <a:lnTo>
                  <a:pt x="8520" y="13431"/>
                </a:lnTo>
                <a:lnTo>
                  <a:pt x="13756" y="16228"/>
                </a:lnTo>
                <a:lnTo>
                  <a:pt x="12748" y="10342"/>
                </a:lnTo>
                <a:lnTo>
                  <a:pt x="17008" y="6212"/>
                </a:lnTo>
                <a:lnTo>
                  <a:pt x="11122" y="5333"/>
                </a:lnTo>
                <a:lnTo>
                  <a:pt x="8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EC907-7116-CE61-05BA-722DF6A4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3" y="3124929"/>
            <a:ext cx="1768468" cy="1140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72548-483E-E9B1-7AC9-FA006D90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620" y="3124928"/>
            <a:ext cx="1685677" cy="1140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A57695-3A89-D411-E0B5-7A4DCFB95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25" y="3124928"/>
            <a:ext cx="1555894" cy="11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4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6345102" y="1633193"/>
            <a:ext cx="798138" cy="795537"/>
            <a:chOff x="848020" y="1582401"/>
            <a:chExt cx="968027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48020" y="1582401"/>
              <a:ext cx="932728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837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/>
              <a:t>ST70</a:t>
            </a:r>
            <a:r>
              <a:rPr lang="ar-SA" sz="3600" b="1" dirty="0"/>
              <a:t>-</a:t>
            </a:r>
            <a:r>
              <a:rPr lang="en-US" sz="3600" b="1" dirty="0"/>
              <a:t>ES230 / 700W</a:t>
            </a:r>
            <a:br>
              <a:rPr lang="en-US" sz="3600" b="1" dirty="0"/>
            </a:br>
            <a:endParaRPr dirty="0"/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algn="l" defTabSz="457200" rtl="0" eaLnBrk="1" latinLnBrk="0" hangingPunct="1"/>
            <a:r>
              <a:rPr lang="en-US" sz="1400" dirty="0"/>
              <a:t>1. </a:t>
            </a:r>
            <a:r>
              <a:rPr lang="ru-RU" sz="1400" dirty="0"/>
              <a:t>Обеспечение достаточной мощности для внутренних частей</a:t>
            </a:r>
            <a:endParaRPr lang="ar-SA" sz="1400" dirty="0"/>
          </a:p>
          <a:p>
            <a:pPr marL="0" algn="l" defTabSz="457200" rtl="0" eaLnBrk="1" latinLnBrk="0" hangingPunct="1"/>
            <a:r>
              <a:rPr lang="en-US" dirty="0"/>
              <a:t>2. </a:t>
            </a:r>
            <a:r>
              <a:rPr lang="ru-RU" sz="1400" dirty="0"/>
              <a:t>Защищайте внутренние детали от перезарядки</a:t>
            </a:r>
            <a:endParaRPr lang="ar-SA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algn="l" defTabSz="457200" rtl="0" eaLnBrk="1" latinLnBrk="0" hangingPunct="1"/>
            <a:r>
              <a:rPr lang="en-US" sz="1400" dirty="0"/>
              <a:t>3. </a:t>
            </a:r>
            <a:r>
              <a:rPr lang="ru-RU" sz="1400" dirty="0"/>
              <a:t>Среднее энергопотребление</a:t>
            </a:r>
            <a:endParaRPr lang="en-US" sz="1400" dirty="0"/>
          </a:p>
          <a:p>
            <a:pPr marL="0" algn="l" defTabSz="457200" rtl="0" eaLnBrk="1" latinLnBrk="0" hangingPunct="1"/>
            <a:endParaRPr lang="en-US" sz="1400" dirty="0"/>
          </a:p>
          <a:p>
            <a:pPr marL="0" algn="l" defTabSz="457200" rtl="0" eaLnBrk="1" latinLnBrk="0" hangingPunct="1"/>
            <a:r>
              <a:rPr lang="en-US" sz="1400" dirty="0"/>
              <a:t>- </a:t>
            </a:r>
            <a:r>
              <a:rPr lang="ru-RU" sz="1400" dirty="0"/>
              <a:t>Цена </a:t>
            </a:r>
            <a:r>
              <a:rPr lang="en-US" sz="1400" dirty="0"/>
              <a:t>: </a:t>
            </a:r>
            <a:r>
              <a:rPr lang="ru-RU" sz="1400" dirty="0"/>
              <a:t>47</a:t>
            </a:r>
            <a:r>
              <a:rPr lang="en-US" sz="1400" dirty="0"/>
              <a:t>,</a:t>
            </a:r>
            <a:r>
              <a:rPr lang="ru-RU" sz="1400" dirty="0"/>
              <a:t>700</a:t>
            </a:r>
            <a:r>
              <a:rPr lang="en-US" sz="1400" dirty="0"/>
              <a:t> </a:t>
            </a:r>
            <a:r>
              <a:rPr lang="ru-RU" sz="1400" dirty="0"/>
              <a:t>рублей </a:t>
            </a:r>
            <a:endParaRPr lang="en-JO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6" name="Google Shape;2736;p47"/>
          <p:cNvSpPr txBox="1">
            <a:spLocks noGrp="1"/>
          </p:cNvSpPr>
          <p:nvPr>
            <p:ph type="subTitle" idx="4"/>
          </p:nvPr>
        </p:nvSpPr>
        <p:spPr>
          <a:xfrm>
            <a:off x="1628946" y="2923620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</a:t>
            </a:r>
            <a:endParaRPr dirty="0"/>
          </a:p>
        </p:txBody>
      </p:sp>
      <p:grpSp>
        <p:nvGrpSpPr>
          <p:cNvPr id="2737" name="Google Shape;2737;p47"/>
          <p:cNvGrpSpPr/>
          <p:nvPr/>
        </p:nvGrpSpPr>
        <p:grpSpPr>
          <a:xfrm>
            <a:off x="6493612" y="1606015"/>
            <a:ext cx="583957" cy="643402"/>
            <a:chOff x="576320" y="-1324450"/>
            <a:chExt cx="860405" cy="951495"/>
          </a:xfrm>
        </p:grpSpPr>
        <p:sp>
          <p:nvSpPr>
            <p:cNvPr id="2738" name="Google Shape;2738;p47"/>
            <p:cNvSpPr/>
            <p:nvPr/>
          </p:nvSpPr>
          <p:spPr>
            <a:xfrm>
              <a:off x="1397675" y="-1324450"/>
              <a:ext cx="39050" cy="79700"/>
            </a:xfrm>
            <a:custGeom>
              <a:avLst/>
              <a:gdLst/>
              <a:ahLst/>
              <a:cxnLst/>
              <a:rect l="l" t="t" r="r" b="b"/>
              <a:pathLst>
                <a:path w="1562" h="3188" extrusionOk="0">
                  <a:moveTo>
                    <a:pt x="0" y="0"/>
                  </a:moveTo>
                  <a:lnTo>
                    <a:pt x="0" y="1854"/>
                  </a:lnTo>
                  <a:lnTo>
                    <a:pt x="1301" y="3187"/>
                  </a:lnTo>
                  <a:cubicBezTo>
                    <a:pt x="1464" y="2862"/>
                    <a:pt x="1561" y="2537"/>
                    <a:pt x="1561" y="2179"/>
                  </a:cubicBezTo>
                  <a:cubicBezTo>
                    <a:pt x="1561" y="1171"/>
                    <a:pt x="911" y="32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1320425" y="-1324450"/>
              <a:ext cx="82950" cy="113025"/>
            </a:xfrm>
            <a:custGeom>
              <a:avLst/>
              <a:gdLst/>
              <a:ahLst/>
              <a:cxnLst/>
              <a:rect l="l" t="t" r="r" b="b"/>
              <a:pathLst>
                <a:path w="3318" h="4521" extrusionOk="0">
                  <a:moveTo>
                    <a:pt x="1529" y="0"/>
                  </a:moveTo>
                  <a:cubicBezTo>
                    <a:pt x="651" y="325"/>
                    <a:pt x="1" y="1171"/>
                    <a:pt x="1" y="2179"/>
                  </a:cubicBezTo>
                  <a:cubicBezTo>
                    <a:pt x="1" y="3480"/>
                    <a:pt x="1041" y="4520"/>
                    <a:pt x="2310" y="4520"/>
                  </a:cubicBezTo>
                  <a:cubicBezTo>
                    <a:pt x="2667" y="4520"/>
                    <a:pt x="2993" y="4423"/>
                    <a:pt x="3318" y="4260"/>
                  </a:cubicBezTo>
                  <a:lnTo>
                    <a:pt x="1529" y="250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617300" y="-863109"/>
              <a:ext cx="582124" cy="387026"/>
            </a:xfrm>
            <a:custGeom>
              <a:avLst/>
              <a:gdLst/>
              <a:ahLst/>
              <a:cxnLst/>
              <a:rect l="l" t="t" r="r" b="b"/>
              <a:pathLst>
                <a:path w="23285" h="15481" extrusionOk="0">
                  <a:moveTo>
                    <a:pt x="6992" y="4651"/>
                  </a:moveTo>
                  <a:cubicBezTo>
                    <a:pt x="9138" y="4651"/>
                    <a:pt x="10862" y="6375"/>
                    <a:pt x="10862" y="8521"/>
                  </a:cubicBezTo>
                  <a:cubicBezTo>
                    <a:pt x="10862" y="10667"/>
                    <a:pt x="9138" y="12391"/>
                    <a:pt x="6992" y="12391"/>
                  </a:cubicBezTo>
                  <a:cubicBezTo>
                    <a:pt x="4878" y="12391"/>
                    <a:pt x="3122" y="10667"/>
                    <a:pt x="3122" y="8521"/>
                  </a:cubicBezTo>
                  <a:cubicBezTo>
                    <a:pt x="3122" y="6375"/>
                    <a:pt x="4878" y="4651"/>
                    <a:pt x="6992" y="4651"/>
                  </a:cubicBezTo>
                  <a:close/>
                  <a:moveTo>
                    <a:pt x="13951" y="9302"/>
                  </a:moveTo>
                  <a:lnTo>
                    <a:pt x="13951" y="12391"/>
                  </a:lnTo>
                  <a:lnTo>
                    <a:pt x="12423" y="12391"/>
                  </a:lnTo>
                  <a:lnTo>
                    <a:pt x="12423" y="9302"/>
                  </a:lnTo>
                  <a:close/>
                  <a:moveTo>
                    <a:pt x="17073" y="6212"/>
                  </a:moveTo>
                  <a:lnTo>
                    <a:pt x="17073" y="12391"/>
                  </a:lnTo>
                  <a:lnTo>
                    <a:pt x="15512" y="12391"/>
                  </a:lnTo>
                  <a:lnTo>
                    <a:pt x="15512" y="6212"/>
                  </a:lnTo>
                  <a:close/>
                  <a:moveTo>
                    <a:pt x="20162" y="4651"/>
                  </a:moveTo>
                  <a:lnTo>
                    <a:pt x="20162" y="12391"/>
                  </a:lnTo>
                  <a:lnTo>
                    <a:pt x="18601" y="12391"/>
                  </a:lnTo>
                  <a:lnTo>
                    <a:pt x="18601" y="4651"/>
                  </a:lnTo>
                  <a:close/>
                  <a:moveTo>
                    <a:pt x="0" y="1"/>
                  </a:moveTo>
                  <a:lnTo>
                    <a:pt x="0" y="15480"/>
                  </a:lnTo>
                  <a:lnTo>
                    <a:pt x="23284" y="15480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76320" y="-440567"/>
              <a:ext cx="623104" cy="67612"/>
            </a:xfrm>
            <a:custGeom>
              <a:avLst/>
              <a:gdLst/>
              <a:ahLst/>
              <a:cxnLst/>
              <a:rect l="l" t="t" r="r" b="b"/>
              <a:pathLst>
                <a:path w="26407" h="3090" extrusionOk="0">
                  <a:moveTo>
                    <a:pt x="0" y="0"/>
                  </a:moveTo>
                  <a:lnTo>
                    <a:pt x="0" y="781"/>
                  </a:lnTo>
                  <a:cubicBezTo>
                    <a:pt x="0" y="2049"/>
                    <a:pt x="1041" y="3090"/>
                    <a:pt x="2309" y="3090"/>
                  </a:cubicBezTo>
                  <a:lnTo>
                    <a:pt x="24097" y="3090"/>
                  </a:lnTo>
                  <a:cubicBezTo>
                    <a:pt x="25365" y="3090"/>
                    <a:pt x="26406" y="2049"/>
                    <a:pt x="26406" y="781"/>
                  </a:cubicBezTo>
                  <a:lnTo>
                    <a:pt x="26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7CAFE2-B1C6-A1C3-68BB-D72392B9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99" y="1085899"/>
            <a:ext cx="2794387" cy="16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463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182</Words>
  <Application>Microsoft Macintosh PowerPoint</Application>
  <PresentationFormat>On-screen Show (16:9)</PresentationFormat>
  <Paragraphs>69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Play</vt:lpstr>
      <vt:lpstr>Source Sans Pro</vt:lpstr>
      <vt:lpstr>Wingdings 3</vt:lpstr>
      <vt:lpstr>Computer Science &amp; Mathematics Major For College: Computer Science &amp; Programming by Slidesgo</vt:lpstr>
      <vt:lpstr>3D Графика</vt:lpstr>
      <vt:lpstr>CPU!</vt:lpstr>
      <vt:lpstr> ЦП          (центральный процесс)</vt:lpstr>
      <vt:lpstr>RAM!</vt:lpstr>
      <vt:lpstr>               оперативная память</vt:lpstr>
      <vt:lpstr>   AMD 5600 G </vt:lpstr>
      <vt:lpstr>PS!</vt:lpstr>
      <vt:lpstr>Блоки питания</vt:lpstr>
      <vt:lpstr>ST70-ES230 / 700W </vt:lpstr>
      <vt:lpstr>GPU!</vt:lpstr>
      <vt:lpstr>ГРАФИЧЕСКАЯ КАРТА</vt:lpstr>
      <vt:lpstr>GEFORCE RTX 3060 12GB</vt:lpstr>
      <vt:lpstr>FAN</vt:lpstr>
      <vt:lpstr> Охлаждение</vt:lpstr>
      <vt:lpstr>KEYBOARD</vt:lpstr>
      <vt:lpstr>“</vt:lpstr>
      <vt:lpstr>CASE!</vt:lpstr>
      <vt:lpstr>корпуса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Графика</dc:title>
  <cp:lastModifiedBy>ahmad Daajah</cp:lastModifiedBy>
  <cp:revision>3</cp:revision>
  <dcterms:modified xsi:type="dcterms:W3CDTF">2023-10-29T19:11:10Z</dcterms:modified>
</cp:coreProperties>
</file>